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8" r:id="rId4"/>
    <p:sldId id="281" r:id="rId5"/>
    <p:sldId id="274" r:id="rId6"/>
    <p:sldId id="260" r:id="rId7"/>
    <p:sldId id="261" r:id="rId8"/>
    <p:sldId id="262" r:id="rId9"/>
    <p:sldId id="263" r:id="rId10"/>
    <p:sldId id="277" r:id="rId11"/>
    <p:sldId id="265" r:id="rId12"/>
    <p:sldId id="266" r:id="rId13"/>
    <p:sldId id="279" r:id="rId14"/>
    <p:sldId id="276" r:id="rId15"/>
    <p:sldId id="268" r:id="rId16"/>
    <p:sldId id="269" r:id="rId17"/>
    <p:sldId id="270" r:id="rId18"/>
    <p:sldId id="280" r:id="rId19"/>
    <p:sldId id="271" r:id="rId20"/>
    <p:sldId id="272" r:id="rId21"/>
    <p:sldId id="273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hXPQchRjqOhuv72RtM8ioC3xC+4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94"/>
  </p:normalViewPr>
  <p:slideViewPr>
    <p:cSldViewPr snapToGrid="0">
      <p:cViewPr>
        <p:scale>
          <a:sx n="149" d="100"/>
          <a:sy n="149" d="100"/>
        </p:scale>
        <p:origin x="264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28fadff59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28fadff59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2153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28fadff59_3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28fadff59_3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28fadff5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28fadff5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28fadff59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28fadff59_3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977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628fadff59_3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628fadff59_3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7172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28fadff5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28fadff5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28fadff5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628fadff5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8fadff59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8fadff59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628fadff59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628fadff59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781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628fadff59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628fadff59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28fadff59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628fadff59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100" dirty="0">
                <a:latin typeface="Gill Sans MT" panose="020B0502020104020203" pitchFamily="34" charset="77"/>
                <a:ea typeface="Arial"/>
                <a:cs typeface="Arial"/>
                <a:sym typeface="Arial"/>
              </a:rPr>
              <a:t>Input: a Hamiltonian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 dirty="0">
                <a:latin typeface="Gill Sans MT" panose="020B0502020104020203" pitchFamily="34" charset="77"/>
                <a:ea typeface="Arial"/>
                <a:cs typeface="Arial"/>
                <a:sym typeface="Arial"/>
              </a:rPr>
              <a:t>Output: a quantum state close to the true ground state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28fadff59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28fadff59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628fadff59_3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628fadff59_3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28fadff59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28fadff59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057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628fadff59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628fadff59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823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28fadff59_3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28fadff59_3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Most of the time, nature is in its ground state. Reason: thermal energy is much smaller than spectral gap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4291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628fadff59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628fadff59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28fadff59_3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28fadff59_3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28fadff59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628fadff59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28fadff59_3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628fadff59_3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>
            <a:spLocks noGrp="1"/>
          </p:cNvSpPr>
          <p:nvPr>
            <p:ph type="ctrTitle"/>
          </p:nvPr>
        </p:nvSpPr>
        <p:spPr>
          <a:xfrm>
            <a:off x="6858000" y="899450"/>
            <a:ext cx="533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>
                <a:latin typeface="Gill Sans MT" panose="020B0502020104020203" pitchFamily="34" charset="77"/>
              </a:rPr>
              <a:t>Dissipation Nation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85" name="Google Shape;85;p1"/>
          <p:cNvSpPr txBox="1">
            <a:spLocks noGrp="1"/>
          </p:cNvSpPr>
          <p:nvPr>
            <p:ph type="subTitle" idx="1"/>
          </p:nvPr>
        </p:nvSpPr>
        <p:spPr>
          <a:xfrm>
            <a:off x="6858000" y="3602050"/>
            <a:ext cx="533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dirty="0" err="1">
                <a:latin typeface="Gill Sans MT" panose="020B0502020104020203" pitchFamily="34" charset="77"/>
              </a:rPr>
              <a:t>Sabee</a:t>
            </a:r>
            <a:r>
              <a:rPr lang="en-US" dirty="0">
                <a:latin typeface="Gill Sans MT" panose="020B0502020104020203" pitchFamily="34" charset="77"/>
              </a:rPr>
              <a:t> Grewal, Matthew Hagan, </a:t>
            </a:r>
            <a:r>
              <a:rPr lang="en-US" dirty="0">
                <a:solidFill>
                  <a:srgbClr val="1D1C1D"/>
                </a:solidFill>
                <a:latin typeface="Gill Sans MT" panose="020B0502020104020203" pitchFamily="34" charset="77"/>
              </a:rPr>
              <a:t>Daniel Marti-</a:t>
            </a:r>
            <a:r>
              <a:rPr lang="en-US" dirty="0" err="1">
                <a:solidFill>
                  <a:srgbClr val="1D1C1D"/>
                </a:solidFill>
                <a:latin typeface="Gill Sans MT" panose="020B0502020104020203" pitchFamily="34" charset="77"/>
              </a:rPr>
              <a:t>Dafcik</a:t>
            </a:r>
            <a:r>
              <a:rPr lang="en-US" dirty="0">
                <a:solidFill>
                  <a:srgbClr val="1D1C1D"/>
                </a:solidFill>
                <a:latin typeface="Gill Sans MT" panose="020B0502020104020203" pitchFamily="34" charset="77"/>
              </a:rPr>
              <a:t>, Lucia </a:t>
            </a:r>
            <a:r>
              <a:rPr lang="en-US" dirty="0" err="1">
                <a:solidFill>
                  <a:srgbClr val="1D1C1D"/>
                </a:solidFill>
                <a:latin typeface="Gill Sans MT" panose="020B0502020104020203" pitchFamily="34" charset="77"/>
              </a:rPr>
              <a:t>Vilchez</a:t>
            </a:r>
            <a:r>
              <a:rPr lang="en-US" dirty="0">
                <a:solidFill>
                  <a:srgbClr val="1D1C1D"/>
                </a:solidFill>
                <a:latin typeface="Gill Sans MT" panose="020B0502020104020203" pitchFamily="34" charset="77"/>
              </a:rPr>
              <a:t>-Estevez</a:t>
            </a:r>
            <a:endParaRPr dirty="0">
              <a:latin typeface="Gill Sans MT" panose="020B0502020104020203" pitchFamily="34" charset="77"/>
            </a:endParaRPr>
          </a:p>
        </p:txBody>
      </p:sp>
      <p:pic>
        <p:nvPicPr>
          <p:cNvPr id="86" name="Google Shape;86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857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28fadff59_3_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Why DQE? A good fit for Triple Alpha!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131" name="Google Shape;131;g2628fadff59_3_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g2628fadff59_3_52"/>
          <p:cNvSpPr txBox="1"/>
          <p:nvPr/>
        </p:nvSpPr>
        <p:spPr>
          <a:xfrm>
            <a:off x="6973979" y="1577722"/>
            <a:ext cx="49815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Gill Sans MT" panose="020B0502020104020203" pitchFamily="34" charset="77"/>
                <a:ea typeface="Calibri"/>
                <a:cs typeface="Calibri"/>
                <a:sym typeface="Calibri"/>
              </a:rPr>
              <a:t>Looping uses the Turing-completeness of Helium</a:t>
            </a:r>
            <a:endParaRPr sz="2400" dirty="0">
              <a:solidFill>
                <a:schemeClr val="dk1"/>
              </a:solidFill>
              <a:latin typeface="Gill Sans MT" panose="020B050202010402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2628fadff59_3_52"/>
          <p:cNvSpPr txBox="1"/>
          <p:nvPr/>
        </p:nvSpPr>
        <p:spPr>
          <a:xfrm>
            <a:off x="7000513" y="4001225"/>
            <a:ext cx="2516582" cy="103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Gill Sans MT" panose="020B0502020104020203" pitchFamily="34" charset="77"/>
                <a:ea typeface="Calibri"/>
                <a:cs typeface="Calibri"/>
                <a:sym typeface="Calibri"/>
              </a:rPr>
              <a:t>Intermediate measurements! Complicated control of the quantum device made easy.</a:t>
            </a:r>
            <a:endParaRPr sz="2400" dirty="0">
              <a:solidFill>
                <a:schemeClr val="dk1"/>
              </a:solidFill>
              <a:latin typeface="Gill Sans MT" panose="020B050202010402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2628fadff59_3_52"/>
          <p:cNvSpPr txBox="1"/>
          <p:nvPr/>
        </p:nvSpPr>
        <p:spPr>
          <a:xfrm>
            <a:off x="5277000" y="2403500"/>
            <a:ext cx="1289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98;g2628fadff59_3_26">
                <a:extLst>
                  <a:ext uri="{FF2B5EF4-FFF2-40B4-BE49-F238E27FC236}">
                    <a16:creationId xmlns:a16="http://schemas.microsoft.com/office/drawing/2014/main" id="{0C3182CD-1864-E4E3-C841-AC3189E362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6883" y="1932250"/>
                <a:ext cx="5528417" cy="2900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42900" algn="l" rtl="0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4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20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42900" algn="l" rtl="0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Char char="•"/>
                  <a:def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114300" indent="0">
                  <a:buFont typeface="Arial"/>
                  <a:buNone/>
                </a:pPr>
                <a:r>
                  <a:rPr lang="el-GR" sz="2300" dirty="0">
                    <a:latin typeface="Courier New"/>
                    <a:cs typeface="Courier New"/>
                  </a:rPr>
                  <a:t>ρ</a:t>
                </a:r>
                <a:r>
                  <a:rPr lang="el-GR" sz="2300" dirty="0">
                    <a:latin typeface="Courier New"/>
                    <a:cs typeface="Courier New"/>
                    <a:sym typeface="Courier New"/>
                  </a:rPr>
                  <a:t> = </a:t>
                </a:r>
                <a:r>
                  <a:rPr lang="en-GB" sz="2300" b="1" dirty="0">
                    <a:latin typeface="Courier New"/>
                    <a:ea typeface="Courier New"/>
                    <a:cs typeface="Courier New"/>
                    <a:sym typeface="Courier New"/>
                  </a:rPr>
                  <a:t>initial state </a:t>
                </a:r>
              </a:p>
              <a:p>
                <a:pPr marL="0" indent="0">
                  <a:buFont typeface="Arial"/>
                  <a:buNone/>
                </a:pPr>
                <a:r>
                  <a:rPr lang="en-GB" sz="2300" dirty="0">
                    <a:latin typeface="Courier New"/>
                    <a:ea typeface="Courier New"/>
                    <a:cs typeface="Courier New"/>
                    <a:sym typeface="Courier New"/>
                  </a:rPr>
                  <a:t>until (</a:t>
                </a:r>
                <a:r>
                  <a:rPr lang="en-GB" sz="2300" b="1" dirty="0">
                    <a:latin typeface="Courier New"/>
                    <a:ea typeface="Courier New"/>
                    <a:cs typeface="Courier New"/>
                    <a:sym typeface="Courier New"/>
                  </a:rPr>
                  <a:t>stop condition</a:t>
                </a:r>
                <a:r>
                  <a:rPr lang="en-GB" sz="2300" dirty="0">
                    <a:latin typeface="Courier New"/>
                    <a:ea typeface="Courier New"/>
                    <a:cs typeface="Courier New"/>
                    <a:sym typeface="Courier New"/>
                  </a:rPr>
                  <a:t>): </a:t>
                </a:r>
              </a:p>
              <a:p>
                <a:pPr marL="0" indent="0">
                  <a:buFont typeface="Arial"/>
                  <a:buNone/>
                </a:pPr>
                <a:r>
                  <a:rPr lang="en-GB" sz="2300" dirty="0">
                    <a:latin typeface="Courier New"/>
                    <a:ea typeface="Courier New"/>
                    <a:cs typeface="Courier New"/>
                    <a:sym typeface="Courier New"/>
                  </a:rPr>
                  <a:t>	</a:t>
                </a:r>
                <a:r>
                  <a:rPr lang="el-GR" sz="2300" dirty="0">
                    <a:latin typeface="Courier New"/>
                    <a:cs typeface="Courier New"/>
                  </a:rPr>
                  <a:t>ρ</a:t>
                </a:r>
                <a:r>
                  <a:rPr lang="el-GR" sz="2300" dirty="0">
                    <a:latin typeface="Courier New"/>
                    <a:ea typeface="Courier New"/>
                    <a:cs typeface="Courier New"/>
                    <a:sym typeface="Courier New"/>
                  </a:rPr>
                  <a:t>, </a:t>
                </a:r>
                <a:r>
                  <a:rPr lang="en-GB" sz="2300" dirty="0">
                    <a:latin typeface="Courier New"/>
                    <a:ea typeface="Courier New"/>
                    <a:cs typeface="Courier New"/>
                    <a:sym typeface="Courier New"/>
                  </a:rPr>
                  <a:t>b = </a:t>
                </a:r>
                <a:r>
                  <a:rPr lang="en-GB" sz="2300" b="1" dirty="0">
                    <a:latin typeface="Courier New"/>
                    <a:ea typeface="Courier New"/>
                    <a:cs typeface="Courier New"/>
                    <a:sym typeface="Courier New"/>
                  </a:rPr>
                  <a:t>E(</a:t>
                </a:r>
                <a:r>
                  <a:rPr lang="el-GR" sz="2300" b="1" dirty="0">
                    <a:latin typeface="Courier New"/>
                    <a:cs typeface="Courier New"/>
                  </a:rPr>
                  <a:t>ρ</a:t>
                </a:r>
                <a:r>
                  <a:rPr lang="en-GB" sz="2300" b="1" dirty="0">
                    <a:latin typeface="Courier New"/>
                    <a:ea typeface="Courier New"/>
                    <a:cs typeface="Courier New"/>
                  </a:rPr>
                  <a:t>,</a:t>
                </a:r>
                <a14:m>
                  <m:oMath xmlns:m="http://schemas.openxmlformats.org/officeDocument/2006/math">
                    <m:r>
                      <a:rPr lang="en-GB" sz="2300" b="1" i="1">
                        <a:latin typeface="Courier New"/>
                        <a:ea typeface="Courier New"/>
                        <a:cs typeface="Courier New"/>
                      </a:rPr>
                      <m:t>𝛜</m:t>
                    </m:r>
                  </m:oMath>
                </a14:m>
                <a:r>
                  <a:rPr lang="el-GR" sz="2300" b="1" dirty="0">
                    <a:latin typeface="Courier New"/>
                    <a:ea typeface="Courier New"/>
                    <a:cs typeface="Courier New"/>
                    <a:sym typeface="Courier New"/>
                  </a:rPr>
                  <a:t>)</a:t>
                </a:r>
              </a:p>
              <a:p>
                <a:pPr marL="0" indent="0">
                  <a:buFont typeface="Arial"/>
                  <a:buNone/>
                </a:pPr>
                <a:r>
                  <a:rPr lang="el-GR" sz="2300" dirty="0">
                    <a:latin typeface="Courier New"/>
                    <a:ea typeface="Courier New"/>
                    <a:cs typeface="Courier New"/>
                    <a:sym typeface="Courier New"/>
                  </a:rPr>
                  <a:t>	</a:t>
                </a:r>
                <a:r>
                  <a:rPr lang="en-GB" sz="2300" dirty="0">
                    <a:latin typeface="Courier New"/>
                    <a:ea typeface="Courier New"/>
                    <a:cs typeface="Courier New"/>
                    <a:sym typeface="Courier New"/>
                  </a:rPr>
                  <a:t>if b:</a:t>
                </a:r>
              </a:p>
              <a:p>
                <a:pPr marL="0" indent="0">
                  <a:buFont typeface="Arial"/>
                  <a:buNone/>
                </a:pPr>
                <a:r>
                  <a:rPr lang="en-GB" sz="2300" dirty="0">
                    <a:latin typeface="Courier New"/>
                    <a:ea typeface="Courier New"/>
                    <a:cs typeface="Courier New"/>
                    <a:sym typeface="Courier New"/>
                  </a:rPr>
                  <a:t>		</a:t>
                </a:r>
                <a:r>
                  <a:rPr lang="en-GB" sz="2300" b="1" dirty="0">
                    <a:latin typeface="Courier New"/>
                    <a:ea typeface="Courier New"/>
                    <a:cs typeface="Courier New"/>
                    <a:sym typeface="Courier New"/>
                  </a:rPr>
                  <a:t>Do some qubit resets</a:t>
                </a:r>
              </a:p>
              <a:p>
                <a:pPr marL="0" indent="0">
                  <a:buFont typeface="Arial"/>
                  <a:buNone/>
                </a:pPr>
                <a:r>
                  <a:rPr lang="en-GB" sz="2300" dirty="0">
                    <a:latin typeface="Courier New"/>
                    <a:ea typeface="Courier New"/>
                    <a:cs typeface="Courier New"/>
                    <a:sym typeface="Courier New"/>
                  </a:rPr>
                  <a:t>return </a:t>
                </a:r>
                <a:r>
                  <a:rPr lang="el-GR" sz="2300" dirty="0">
                    <a:latin typeface="Courier New"/>
                    <a:cs typeface="Courier New"/>
                  </a:rPr>
                  <a:t>ρ</a:t>
                </a:r>
                <a:r>
                  <a:rPr lang="el-GR" sz="2300" dirty="0">
                    <a:latin typeface="Courier New"/>
                    <a:ea typeface="Courier New"/>
                    <a:cs typeface="Courier New"/>
                    <a:sym typeface="Courier New"/>
                  </a:rPr>
                  <a:t> </a:t>
                </a:r>
              </a:p>
            </p:txBody>
          </p:sp>
        </mc:Choice>
        <mc:Fallback>
          <p:sp>
            <p:nvSpPr>
              <p:cNvPr id="2" name="Google Shape;98;g2628fadff59_3_26">
                <a:extLst>
                  <a:ext uri="{FF2B5EF4-FFF2-40B4-BE49-F238E27FC236}">
                    <a16:creationId xmlns:a16="http://schemas.microsoft.com/office/drawing/2014/main" id="{0C3182CD-1864-E4E3-C841-AC3189E36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883" y="1932250"/>
                <a:ext cx="5528417" cy="2900198"/>
              </a:xfrm>
              <a:prstGeom prst="rect">
                <a:avLst/>
              </a:prstGeom>
              <a:blipFill>
                <a:blip r:embed="rId3"/>
                <a:stretch>
                  <a:fillRect l="-1373" r="-11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95021C58-24F3-05A2-4DFC-252C3EDC020A}"/>
              </a:ext>
            </a:extLst>
          </p:cNvPr>
          <p:cNvSpPr/>
          <p:nvPr/>
        </p:nvSpPr>
        <p:spPr>
          <a:xfrm>
            <a:off x="882879" y="1932250"/>
            <a:ext cx="5528417" cy="290019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60D11D7-7133-3F5E-2168-439A2021BCC6}"/>
              </a:ext>
            </a:extLst>
          </p:cNvPr>
          <p:cNvSpPr/>
          <p:nvPr/>
        </p:nvSpPr>
        <p:spPr>
          <a:xfrm rot="12338681">
            <a:off x="5829181" y="3732342"/>
            <a:ext cx="1181834" cy="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D740DEF-07FB-21FF-1E7D-0AEC7F81878F}"/>
              </a:ext>
            </a:extLst>
          </p:cNvPr>
          <p:cNvSpPr/>
          <p:nvPr/>
        </p:nvSpPr>
        <p:spPr>
          <a:xfrm rot="10144584">
            <a:off x="5326037" y="2354080"/>
            <a:ext cx="1404164" cy="98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lage of images of human brain and brain&#10;&#10;Description automatically generated">
            <a:extLst>
              <a:ext uri="{FF2B5EF4-FFF2-40B4-BE49-F238E27FC236}">
                <a16:creationId xmlns:a16="http://schemas.microsoft.com/office/drawing/2014/main" id="{70AFBE75-FB9C-27CA-E925-E976913EBB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1259" b="26888"/>
          <a:stretch/>
        </p:blipFill>
        <p:spPr>
          <a:xfrm>
            <a:off x="9228718" y="4127300"/>
            <a:ext cx="2425922" cy="1498658"/>
          </a:xfrm>
          <a:prstGeom prst="rect">
            <a:avLst/>
          </a:prstGeom>
        </p:spPr>
      </p:pic>
      <p:pic>
        <p:nvPicPr>
          <p:cNvPr id="8" name="Picture 7" descr="A collage of images of human brain and brain&#10;&#10;Description automatically generated">
            <a:extLst>
              <a:ext uri="{FF2B5EF4-FFF2-40B4-BE49-F238E27FC236}">
                <a16:creationId xmlns:a16="http://schemas.microsoft.com/office/drawing/2014/main" id="{31F44778-A021-7DAC-A86A-EC21BB20E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24655" b="50000"/>
          <a:stretch/>
        </p:blipFill>
        <p:spPr>
          <a:xfrm>
            <a:off x="8548988" y="2262835"/>
            <a:ext cx="1655425" cy="1186114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3551D1EA-BFE4-0D65-60D0-AA2E805C1F26}"/>
              </a:ext>
            </a:extLst>
          </p:cNvPr>
          <p:cNvSpPr/>
          <p:nvPr/>
        </p:nvSpPr>
        <p:spPr>
          <a:xfrm rot="18431358">
            <a:off x="2803780" y="4736067"/>
            <a:ext cx="939841" cy="151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144;g2628fadff59_3_63">
            <a:extLst>
              <a:ext uri="{FF2B5EF4-FFF2-40B4-BE49-F238E27FC236}">
                <a16:creationId xmlns:a16="http://schemas.microsoft.com/office/drawing/2014/main" id="{A34B868D-5D94-04C6-73BC-F21014C1D418}"/>
              </a:ext>
            </a:extLst>
          </p:cNvPr>
          <p:cNvSpPr txBox="1"/>
          <p:nvPr/>
        </p:nvSpPr>
        <p:spPr>
          <a:xfrm>
            <a:off x="545741" y="5201720"/>
            <a:ext cx="3646664" cy="11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Gill Sans MT" panose="020B0502020104020203" pitchFamily="34" charset="77"/>
                <a:ea typeface="Calibri"/>
                <a:cs typeface="Calibri"/>
                <a:sym typeface="Calibri"/>
              </a:rPr>
              <a:t>Interesting parameters to play with! Implementation has practical importance!  </a:t>
            </a:r>
            <a:endParaRPr sz="2400" dirty="0">
              <a:solidFill>
                <a:schemeClr val="dk1"/>
              </a:solidFill>
              <a:latin typeface="Gill Sans MT" panose="020B05020201040202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11" name="Picture 10" descr="A collage of images of human brain and brain&#10;&#10;Description automatically generated">
            <a:extLst>
              <a:ext uri="{FF2B5EF4-FFF2-40B4-BE49-F238E27FC236}">
                <a16:creationId xmlns:a16="http://schemas.microsoft.com/office/drawing/2014/main" id="{046C97B3-4F03-DA87-B293-EBF3BD7A92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74688"/>
          <a:stretch/>
        </p:blipFill>
        <p:spPr>
          <a:xfrm>
            <a:off x="4185100" y="5046397"/>
            <a:ext cx="2183799" cy="156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628fadff59_3_80"/>
          <p:cNvSpPr txBox="1">
            <a:spLocks noGrp="1"/>
          </p:cNvSpPr>
          <p:nvPr>
            <p:ph type="title"/>
          </p:nvPr>
        </p:nvSpPr>
        <p:spPr>
          <a:xfrm>
            <a:off x="838200" y="31230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What did we do?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154" name="Google Shape;154;g2628fadff59_3_80"/>
          <p:cNvSpPr txBox="1"/>
          <p:nvPr/>
        </p:nvSpPr>
        <p:spPr>
          <a:xfrm>
            <a:off x="854332" y="2433925"/>
            <a:ext cx="4304233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Gill Sans MT" panose="020B0502020104020203" pitchFamily="34" charset="77"/>
                <a:ea typeface="Calibri"/>
                <a:cs typeface="Calibri"/>
                <a:sym typeface="Calibri"/>
              </a:rPr>
              <a:t>~ 200 lines of Helium code! And Python client code!</a:t>
            </a:r>
            <a:endParaRPr sz="2800" dirty="0">
              <a:solidFill>
                <a:schemeClr val="dk1"/>
              </a:solidFill>
              <a:latin typeface="Gill Sans MT" panose="020B0502020104020203" pitchFamily="34" charset="77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Gill Sans MT" panose="020B0502020104020203" pitchFamily="34" charset="77"/>
                <a:ea typeface="Calibri"/>
                <a:cs typeface="Calibri"/>
                <a:sym typeface="Calibri"/>
              </a:rPr>
              <a:t>Deployed as an API!</a:t>
            </a:r>
            <a:endParaRPr sz="2800" dirty="0">
              <a:solidFill>
                <a:schemeClr val="dk1"/>
              </a:solidFill>
              <a:latin typeface="Gill Sans MT" panose="020B05020201040202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155" name="Google Shape;155;g2628fadff59_3_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697" y="344163"/>
            <a:ext cx="6859498" cy="616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28fadff59_0_36"/>
          <p:cNvSpPr txBox="1">
            <a:spLocks noGrp="1"/>
          </p:cNvSpPr>
          <p:nvPr>
            <p:ph type="title"/>
          </p:nvPr>
        </p:nvSpPr>
        <p:spPr>
          <a:xfrm>
            <a:off x="674225" y="85400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What did we do?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164" name="Google Shape;164;g2628fadff59_0_36"/>
          <p:cNvSpPr txBox="1"/>
          <p:nvPr/>
        </p:nvSpPr>
        <p:spPr>
          <a:xfrm>
            <a:off x="674225" y="1217338"/>
            <a:ext cx="68811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chemeClr val="dk1"/>
                </a:solidFill>
                <a:latin typeface="Gill Sans MT" panose="020B0502020104020203" pitchFamily="34" charset="77"/>
                <a:ea typeface="Calibri"/>
                <a:cs typeface="Calibri"/>
                <a:sym typeface="Calibri"/>
              </a:rPr>
              <a:t>Built down to IBM circuit :) </a:t>
            </a:r>
            <a:endParaRPr sz="2800" dirty="0">
              <a:solidFill>
                <a:schemeClr val="dk1"/>
              </a:solidFill>
              <a:latin typeface="Gill Sans MT" panose="020B0502020104020203" pitchFamily="34" charset="77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diagram of a music note&#10;&#10;Description automatically generated with medium confidence">
            <a:extLst>
              <a:ext uri="{FF2B5EF4-FFF2-40B4-BE49-F238E27FC236}">
                <a16:creationId xmlns:a16="http://schemas.microsoft.com/office/drawing/2014/main" id="{304B954E-8B7E-FE0A-58C2-5F8640180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5" y="3635218"/>
            <a:ext cx="11748959" cy="2946149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8CA73F9B-1FA9-91D5-F838-BD0C33D47DF5}"/>
              </a:ext>
            </a:extLst>
          </p:cNvPr>
          <p:cNvSpPr/>
          <p:nvPr/>
        </p:nvSpPr>
        <p:spPr>
          <a:xfrm rot="5400000">
            <a:off x="1866532" y="2280350"/>
            <a:ext cx="360000" cy="2744615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8F8F313D-B936-5443-D95D-9907FCAA671E}"/>
              </a:ext>
            </a:extLst>
          </p:cNvPr>
          <p:cNvSpPr/>
          <p:nvPr/>
        </p:nvSpPr>
        <p:spPr>
          <a:xfrm rot="5400000">
            <a:off x="4618060" y="2354718"/>
            <a:ext cx="360000" cy="2595880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7A0C82A7-8B8F-1FDA-66A1-41B87F39A3AE}"/>
              </a:ext>
            </a:extLst>
          </p:cNvPr>
          <p:cNvSpPr/>
          <p:nvPr/>
        </p:nvSpPr>
        <p:spPr>
          <a:xfrm rot="5400000">
            <a:off x="7295220" y="2344336"/>
            <a:ext cx="360000" cy="2595880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FB606325-D7D2-E7F5-1515-CA2BDAC079A4}"/>
              </a:ext>
            </a:extLst>
          </p:cNvPr>
          <p:cNvSpPr/>
          <p:nvPr/>
        </p:nvSpPr>
        <p:spPr>
          <a:xfrm rot="5400000">
            <a:off x="10053660" y="2337278"/>
            <a:ext cx="360000" cy="2595880"/>
          </a:xfrm>
          <a:prstGeom prst="leftBrac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CB7822-D3A5-BDB5-78AC-199F2D3DDEF5}"/>
              </a:ext>
            </a:extLst>
          </p:cNvPr>
          <p:cNvSpPr txBox="1"/>
          <p:nvPr/>
        </p:nvSpPr>
        <p:spPr>
          <a:xfrm>
            <a:off x="687391" y="2129766"/>
            <a:ext cx="5244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H </a:t>
            </a:r>
            <a:r>
              <a:rPr lang="en-US" sz="2400" dirty="0">
                <a:latin typeface="Gill Sans MT" panose="020B0502020104020203" pitchFamily="34" charset="77"/>
                <a:sym typeface="Wingdings" pitchFamily="2" charset="2"/>
              </a:rPr>
              <a:t> U = approximate GS projector</a:t>
            </a:r>
            <a:endParaRPr lang="en-US" sz="2400" dirty="0">
              <a:latin typeface="Gill Sans MT" panose="020B0502020104020203" pitchFamily="34" charset="7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8fadff59_3_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What did we do?</a:t>
            </a:r>
            <a:endParaRPr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71;g2628fadff59_3_93">
                <a:extLst>
                  <a:ext uri="{FF2B5EF4-FFF2-40B4-BE49-F238E27FC236}">
                    <a16:creationId xmlns:a16="http://schemas.microsoft.com/office/drawing/2014/main" id="{D65DD2F4-78A5-D8FD-5741-8419D8DCE641}"/>
                  </a:ext>
                </a:extLst>
              </p:cNvPr>
              <p:cNvSpPr txBox="1"/>
              <p:nvPr/>
            </p:nvSpPr>
            <p:spPr>
              <a:xfrm>
                <a:off x="1254867" y="1469024"/>
                <a:ext cx="3634200" cy="551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𝜀</m:t>
                      </m:r>
                      <m:r>
                        <a:rPr lang="en-GB" sz="2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=0.9</m:t>
                      </m:r>
                    </m:oMath>
                  </m:oMathPara>
                </a14:m>
                <a:endParaRPr sz="2800" dirty="0">
                  <a:solidFill>
                    <a:schemeClr val="dk1"/>
                  </a:solidFill>
                  <a:latin typeface="Gill Sans MT" panose="020B0502020104020203" pitchFamily="34" charset="77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2" name="Google Shape;171;g2628fadff59_3_93">
                <a:extLst>
                  <a:ext uri="{FF2B5EF4-FFF2-40B4-BE49-F238E27FC236}">
                    <a16:creationId xmlns:a16="http://schemas.microsoft.com/office/drawing/2014/main" id="{D65DD2F4-78A5-D8FD-5741-8419D8DCE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7" y="1469024"/>
                <a:ext cx="3634200" cy="551309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65C0CCA-4D83-56FF-977F-B3959BCC2D8D}"/>
              </a:ext>
            </a:extLst>
          </p:cNvPr>
          <p:cNvGrpSpPr/>
          <p:nvPr/>
        </p:nvGrpSpPr>
        <p:grpSpPr>
          <a:xfrm>
            <a:off x="693201" y="1469024"/>
            <a:ext cx="4927014" cy="4831414"/>
            <a:chOff x="982500" y="1469025"/>
            <a:chExt cx="4927014" cy="4831414"/>
          </a:xfrm>
        </p:grpSpPr>
        <p:pic>
          <p:nvPicPr>
            <p:cNvPr id="170" name="Google Shape;170;g2628fadff59_3_93"/>
            <p:cNvPicPr preferRelativeResize="0"/>
            <p:nvPr/>
          </p:nvPicPr>
          <p:blipFill rotWithShape="1">
            <a:blip r:embed="rId4">
              <a:alphaModFix/>
            </a:blip>
            <a:srcRect t="5909"/>
            <a:stretch/>
          </p:blipFill>
          <p:spPr>
            <a:xfrm>
              <a:off x="1127499" y="2146878"/>
              <a:ext cx="4685162" cy="3486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ABAE92-4402-A855-62D7-52980F6452F9}"/>
                </a:ext>
              </a:extLst>
            </p:cNvPr>
            <p:cNvSpPr/>
            <p:nvPr/>
          </p:nvSpPr>
          <p:spPr>
            <a:xfrm>
              <a:off x="982500" y="1469025"/>
              <a:ext cx="4927014" cy="4831414"/>
            </a:xfrm>
            <a:prstGeom prst="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4EDA61-7564-C131-6A12-E683865AC370}"/>
                  </a:ext>
                </a:extLst>
              </p:cNvPr>
              <p:cNvSpPr txBox="1"/>
              <p:nvPr/>
            </p:nvSpPr>
            <p:spPr>
              <a:xfrm>
                <a:off x="1656769" y="5776919"/>
                <a:ext cx="340588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𝑮𝑺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4EDA61-7564-C131-6A12-E683865A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769" y="5776919"/>
                <a:ext cx="3405885" cy="430887"/>
              </a:xfrm>
              <a:prstGeom prst="rect">
                <a:avLst/>
              </a:prstGeom>
              <a:blipFill>
                <a:blip r:embed="rId5"/>
                <a:stretch>
                  <a:fillRect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557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628fadff59_3_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What did we do?</a:t>
            </a:r>
            <a:endParaRPr dirty="0">
              <a:latin typeface="Gill Sans MT" panose="020B0502020104020203" pitchFamily="34" charset="7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71;g2628fadff59_3_93">
                <a:extLst>
                  <a:ext uri="{FF2B5EF4-FFF2-40B4-BE49-F238E27FC236}">
                    <a16:creationId xmlns:a16="http://schemas.microsoft.com/office/drawing/2014/main" id="{D65DD2F4-78A5-D8FD-5741-8419D8DCE641}"/>
                  </a:ext>
                </a:extLst>
              </p:cNvPr>
              <p:cNvSpPr txBox="1"/>
              <p:nvPr/>
            </p:nvSpPr>
            <p:spPr>
              <a:xfrm>
                <a:off x="1254867" y="1469024"/>
                <a:ext cx="3634200" cy="551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𝜀</m:t>
                      </m:r>
                      <m:r>
                        <a:rPr lang="en-GB" sz="2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=0.9</m:t>
                      </m:r>
                    </m:oMath>
                  </m:oMathPara>
                </a14:m>
                <a:endParaRPr sz="2800" dirty="0">
                  <a:solidFill>
                    <a:schemeClr val="dk1"/>
                  </a:solidFill>
                  <a:latin typeface="Gill Sans MT" panose="020B0502020104020203" pitchFamily="34" charset="77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2" name="Google Shape;171;g2628fadff59_3_93">
                <a:extLst>
                  <a:ext uri="{FF2B5EF4-FFF2-40B4-BE49-F238E27FC236}">
                    <a16:creationId xmlns:a16="http://schemas.microsoft.com/office/drawing/2014/main" id="{D65DD2F4-78A5-D8FD-5741-8419D8DCE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867" y="1469024"/>
                <a:ext cx="3634200" cy="551309"/>
              </a:xfrm>
              <a:prstGeom prst="rect">
                <a:avLst/>
              </a:prstGeom>
              <a:blipFill>
                <a:blip r:embed="rId3"/>
                <a:stretch>
                  <a:fillRect b="-2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B65C0CCA-4D83-56FF-977F-B3959BCC2D8D}"/>
              </a:ext>
            </a:extLst>
          </p:cNvPr>
          <p:cNvGrpSpPr/>
          <p:nvPr/>
        </p:nvGrpSpPr>
        <p:grpSpPr>
          <a:xfrm>
            <a:off x="693201" y="1469024"/>
            <a:ext cx="4927014" cy="4831414"/>
            <a:chOff x="982500" y="1469025"/>
            <a:chExt cx="4927014" cy="4831414"/>
          </a:xfrm>
        </p:grpSpPr>
        <p:pic>
          <p:nvPicPr>
            <p:cNvPr id="170" name="Google Shape;170;g2628fadff59_3_93"/>
            <p:cNvPicPr preferRelativeResize="0"/>
            <p:nvPr/>
          </p:nvPicPr>
          <p:blipFill rotWithShape="1">
            <a:blip r:embed="rId4">
              <a:alphaModFix/>
            </a:blip>
            <a:srcRect t="5909"/>
            <a:stretch/>
          </p:blipFill>
          <p:spPr>
            <a:xfrm>
              <a:off x="1127499" y="2146878"/>
              <a:ext cx="4685162" cy="34865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ABAE92-4402-A855-62D7-52980F6452F9}"/>
                </a:ext>
              </a:extLst>
            </p:cNvPr>
            <p:cNvSpPr/>
            <p:nvPr/>
          </p:nvSpPr>
          <p:spPr>
            <a:xfrm>
              <a:off x="982500" y="1469025"/>
              <a:ext cx="4927014" cy="4831414"/>
            </a:xfrm>
            <a:prstGeom prst="rect">
              <a:avLst/>
            </a:prstGeom>
            <a:noFill/>
            <a:ln w="3175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15F9E6-DB2A-0CB2-3FE7-38077A5DA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16" r="1542"/>
          <a:stretch/>
        </p:blipFill>
        <p:spPr bwMode="auto">
          <a:xfrm>
            <a:off x="6237671" y="2146877"/>
            <a:ext cx="5001354" cy="348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1F601D1-E1FA-3DFB-5E54-DEA42A29E6CC}"/>
              </a:ext>
            </a:extLst>
          </p:cNvPr>
          <p:cNvSpPr/>
          <p:nvPr/>
        </p:nvSpPr>
        <p:spPr>
          <a:xfrm>
            <a:off x="6148461" y="1469024"/>
            <a:ext cx="5286906" cy="483141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Google Shape;171;g2628fadff59_3_93">
                <a:extLst>
                  <a:ext uri="{FF2B5EF4-FFF2-40B4-BE49-F238E27FC236}">
                    <a16:creationId xmlns:a16="http://schemas.microsoft.com/office/drawing/2014/main" id="{16DFEA8A-546E-99D5-2D07-2513530E1AF5}"/>
                  </a:ext>
                </a:extLst>
              </p:cNvPr>
              <p:cNvSpPr txBox="1"/>
              <p:nvPr/>
            </p:nvSpPr>
            <p:spPr>
              <a:xfrm>
                <a:off x="6974814" y="1470986"/>
                <a:ext cx="3634200" cy="551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𝜀</m:t>
                      </m:r>
                      <m:r>
                        <a:rPr lang="en-GB" sz="28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=0.9</m:t>
                      </m:r>
                    </m:oMath>
                  </m:oMathPara>
                </a14:m>
                <a:endParaRPr sz="2800" dirty="0">
                  <a:solidFill>
                    <a:schemeClr val="dk1"/>
                  </a:solidFill>
                  <a:latin typeface="Gill Sans MT" panose="020B0502020104020203" pitchFamily="34" charset="77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6" name="Google Shape;171;g2628fadff59_3_93">
                <a:extLst>
                  <a:ext uri="{FF2B5EF4-FFF2-40B4-BE49-F238E27FC236}">
                    <a16:creationId xmlns:a16="http://schemas.microsoft.com/office/drawing/2014/main" id="{16DFEA8A-546E-99D5-2D07-2513530E1A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814" y="1470986"/>
                <a:ext cx="3634200" cy="551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4EDA61-7564-C131-6A12-E683865AC370}"/>
                  </a:ext>
                </a:extLst>
              </p:cNvPr>
              <p:cNvSpPr txBox="1"/>
              <p:nvPr/>
            </p:nvSpPr>
            <p:spPr>
              <a:xfrm>
                <a:off x="1656769" y="5776919"/>
                <a:ext cx="340588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𝑮𝑺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B4EDA61-7564-C131-6A12-E683865AC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6769" y="5776919"/>
                <a:ext cx="3405885" cy="430887"/>
              </a:xfrm>
              <a:prstGeom prst="rect">
                <a:avLst/>
              </a:prstGeom>
              <a:blipFill>
                <a:blip r:embed="rId7"/>
                <a:stretch>
                  <a:fillRect b="-3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F13622-8153-1EF6-42F5-B93B87EE8AB4}"/>
                  </a:ext>
                </a:extLst>
              </p:cNvPr>
              <p:cNvSpPr txBox="1"/>
              <p:nvPr/>
            </p:nvSpPr>
            <p:spPr>
              <a:xfrm>
                <a:off x="6371909" y="5732901"/>
                <a:ext cx="540935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GB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𝑮𝑺</m:t>
                          </m:r>
                        </m:e>
                        <m:sup>
                          <m:r>
                            <a:rPr lang="en-GB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GB" sz="2800" b="1" i="1"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5F13622-8153-1EF6-42F5-B93B87EE8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909" y="5732901"/>
                <a:ext cx="5409353" cy="523220"/>
              </a:xfrm>
              <a:prstGeom prst="rect">
                <a:avLst/>
              </a:prstGeom>
              <a:blipFill>
                <a:blip r:embed="rId8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6444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628fadff59_5_0"/>
          <p:cNvSpPr txBox="1">
            <a:spLocks noGrp="1"/>
          </p:cNvSpPr>
          <p:nvPr>
            <p:ph type="title"/>
          </p:nvPr>
        </p:nvSpPr>
        <p:spPr>
          <a:xfrm>
            <a:off x="838200" y="226333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What did we do?</a:t>
            </a:r>
            <a:endParaRPr dirty="0">
              <a:latin typeface="Gill Sans MT" panose="020B0502020104020203" pitchFamily="34" charset="77"/>
            </a:endParaRPr>
          </a:p>
        </p:txBody>
      </p:sp>
      <p:pic>
        <p:nvPicPr>
          <p:cNvPr id="178" name="Google Shape;178;g2628fadff59_5_0"/>
          <p:cNvPicPr preferRelativeResize="0"/>
          <p:nvPr/>
        </p:nvPicPr>
        <p:blipFill rotWithShape="1">
          <a:blip r:embed="rId3">
            <a:alphaModFix/>
          </a:blip>
          <a:srcRect t="5742" b="1"/>
          <a:stretch/>
        </p:blipFill>
        <p:spPr>
          <a:xfrm>
            <a:off x="861504" y="2555504"/>
            <a:ext cx="4572938" cy="3648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628fadff59_5_0"/>
          <p:cNvPicPr preferRelativeResize="0"/>
          <p:nvPr/>
        </p:nvPicPr>
        <p:blipFill rotWithShape="1">
          <a:blip r:embed="rId4">
            <a:alphaModFix/>
          </a:blip>
          <a:srcRect t="6089"/>
          <a:stretch/>
        </p:blipFill>
        <p:spPr>
          <a:xfrm>
            <a:off x="6464151" y="2545796"/>
            <a:ext cx="4676078" cy="3655818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1" name="Google Shape;181;g2628fadff59_5_0"/>
              <p:cNvSpPr txBox="1"/>
              <p:nvPr/>
            </p:nvSpPr>
            <p:spPr>
              <a:xfrm>
                <a:off x="820535" y="6191905"/>
                <a:ext cx="90789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800" dirty="0">
                    <a:solidFill>
                      <a:schemeClr val="dk1"/>
                    </a:solidFill>
                    <a:latin typeface="Gill Sans MT" panose="020B0502020104020203" pitchFamily="34" charset="77"/>
                    <a:ea typeface="Calibri"/>
                    <a:cs typeface="Calibri"/>
                    <a:sym typeface="Calibri"/>
                  </a:rPr>
                  <a:t>Decreasing  </a:t>
                </a:r>
                <a14:m>
                  <m:oMath xmlns:m="http://schemas.openxmlformats.org/officeDocument/2006/math">
                    <m:r>
                      <a:rPr lang="en-GB" sz="28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𝜺</m:t>
                    </m:r>
                    <m:r>
                      <a:rPr lang="en-GB" sz="2800" b="1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  <a:sym typeface="Calibri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dk1"/>
                    </a:solidFill>
                    <a:latin typeface="Gill Sans MT" panose="020B0502020104020203" pitchFamily="34" charset="77"/>
                    <a:ea typeface="Calibri"/>
                    <a:cs typeface="Calibri"/>
                    <a:sym typeface="Calibri"/>
                  </a:rPr>
                  <a:t> makes the projector more gentle</a:t>
                </a:r>
                <a:endParaRPr sz="2800" dirty="0">
                  <a:solidFill>
                    <a:schemeClr val="dk1"/>
                  </a:solidFill>
                  <a:latin typeface="Gill Sans MT" panose="020B0502020104020203" pitchFamily="34" charset="77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181" name="Google Shape;181;g2628fadff59_5_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535" y="6191905"/>
                <a:ext cx="9078900" cy="615600"/>
              </a:xfrm>
              <a:prstGeom prst="rect">
                <a:avLst/>
              </a:prstGeom>
              <a:blipFill>
                <a:blip r:embed="rId5"/>
                <a:stretch>
                  <a:fillRect l="-1397" t="-2000" b="-18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71;g2628fadff59_3_93">
                <a:extLst>
                  <a:ext uri="{FF2B5EF4-FFF2-40B4-BE49-F238E27FC236}">
                    <a16:creationId xmlns:a16="http://schemas.microsoft.com/office/drawing/2014/main" id="{FD059E09-0A21-39A4-19DA-5E65C7B7A075}"/>
                  </a:ext>
                </a:extLst>
              </p:cNvPr>
              <p:cNvSpPr txBox="1"/>
              <p:nvPr/>
            </p:nvSpPr>
            <p:spPr>
              <a:xfrm>
                <a:off x="1330873" y="2055184"/>
                <a:ext cx="3634200" cy="551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𝜺</m:t>
                      </m:r>
                      <m:r>
                        <a:rPr lang="en-GB" sz="28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𝟔</m:t>
                      </m:r>
                    </m:oMath>
                  </m:oMathPara>
                </a14:m>
                <a:endParaRPr sz="2800" b="1" dirty="0">
                  <a:solidFill>
                    <a:schemeClr val="dk1"/>
                  </a:solidFill>
                  <a:latin typeface="Gill Sans MT" panose="020B0502020104020203" pitchFamily="34" charset="77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2" name="Google Shape;171;g2628fadff59_3_93">
                <a:extLst>
                  <a:ext uri="{FF2B5EF4-FFF2-40B4-BE49-F238E27FC236}">
                    <a16:creationId xmlns:a16="http://schemas.microsoft.com/office/drawing/2014/main" id="{FD059E09-0A21-39A4-19DA-5E65C7B7A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73" y="2055184"/>
                <a:ext cx="3634200" cy="55130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Google Shape;171;g2628fadff59_3_93">
                <a:extLst>
                  <a:ext uri="{FF2B5EF4-FFF2-40B4-BE49-F238E27FC236}">
                    <a16:creationId xmlns:a16="http://schemas.microsoft.com/office/drawing/2014/main" id="{68BB5517-9B20-62CC-3623-54924AEDAD1B}"/>
                  </a:ext>
                </a:extLst>
              </p:cNvPr>
              <p:cNvSpPr txBox="1"/>
              <p:nvPr/>
            </p:nvSpPr>
            <p:spPr>
              <a:xfrm>
                <a:off x="7226927" y="2004195"/>
                <a:ext cx="3634200" cy="5513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𝜺</m:t>
                      </m:r>
                      <m:r>
                        <a:rPr lang="en-GB" sz="28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=</m:t>
                      </m:r>
                      <m:r>
                        <a:rPr lang="en-GB" sz="28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𝟎</m:t>
                      </m:r>
                      <m:r>
                        <a:rPr lang="en-GB" sz="28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.</m:t>
                      </m:r>
                      <m:r>
                        <a:rPr lang="en-GB" sz="2800" b="1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  <a:sym typeface="Calibri"/>
                        </a:rPr>
                        <m:t>𝟗</m:t>
                      </m:r>
                    </m:oMath>
                  </m:oMathPara>
                </a14:m>
                <a:endParaRPr sz="2800" b="1" dirty="0">
                  <a:solidFill>
                    <a:schemeClr val="dk1"/>
                  </a:solidFill>
                  <a:latin typeface="Gill Sans MT" panose="020B0502020104020203" pitchFamily="34" charset="77"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" name="Google Shape;171;g2628fadff59_3_93">
                <a:extLst>
                  <a:ext uri="{FF2B5EF4-FFF2-40B4-BE49-F238E27FC236}">
                    <a16:creationId xmlns:a16="http://schemas.microsoft.com/office/drawing/2014/main" id="{68BB5517-9B20-62CC-3623-54924AEDA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6927" y="2004195"/>
                <a:ext cx="3634200" cy="55130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C0DDBED-AD49-C6AE-5978-FB5C5BB35A6C}"/>
              </a:ext>
            </a:extLst>
          </p:cNvPr>
          <p:cNvSpPr/>
          <p:nvPr/>
        </p:nvSpPr>
        <p:spPr>
          <a:xfrm>
            <a:off x="801951" y="2113215"/>
            <a:ext cx="5062354" cy="4091066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B2B40D-28CF-73F4-988C-890A81FBA988}"/>
              </a:ext>
            </a:extLst>
          </p:cNvPr>
          <p:cNvSpPr/>
          <p:nvPr/>
        </p:nvSpPr>
        <p:spPr>
          <a:xfrm>
            <a:off x="6214332" y="2113215"/>
            <a:ext cx="5175717" cy="4093884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97D6C4-3E64-C0B5-6DE4-E3F948F5091D}"/>
                  </a:ext>
                </a:extLst>
              </p:cNvPr>
              <p:cNvSpPr txBox="1"/>
              <p:nvPr/>
            </p:nvSpPr>
            <p:spPr>
              <a:xfrm>
                <a:off x="4310320" y="1212214"/>
                <a:ext cx="3405885" cy="762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</m:den>
                      </m:f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(|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𝐺𝑆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&gt;+|</m:t>
                      </m:r>
                      <m:sSup>
                        <m:sSup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𝐺𝑆</m:t>
                          </m:r>
                        </m:e>
                        <m:sup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⊥</m:t>
                          </m:r>
                        </m:sup>
                      </m:sSup>
                      <m:r>
                        <a:rPr lang="en-GB" sz="2400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97D6C4-3E64-C0B5-6DE4-E3F948F50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320" y="1212214"/>
                <a:ext cx="3405885" cy="762966"/>
              </a:xfrm>
              <a:prstGeom prst="rect">
                <a:avLst/>
              </a:prstGeom>
              <a:blipFill>
                <a:blip r:embed="rId8"/>
                <a:stretch>
                  <a:fillRect b="-98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28fadff59_0_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Improvements to Triple Alpha 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187" name="Google Shape;187;g2628fadff59_0_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 err="1">
                <a:latin typeface="Gill Sans MT" panose="020B0502020104020203" pitchFamily="34" charset="77"/>
              </a:rPr>
              <a:t>Nondemolition</a:t>
            </a:r>
            <a:r>
              <a:rPr lang="en-US" dirty="0">
                <a:latin typeface="Gill Sans MT" panose="020B0502020104020203" pitchFamily="34" charset="77"/>
              </a:rPr>
              <a:t> measurements </a:t>
            </a:r>
            <a:endParaRPr dirty="0">
              <a:latin typeface="Gill Sans MT" panose="020B0502020104020203" pitchFamily="34" charset="77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Client libraries that abstract away curl request. </a:t>
            </a:r>
            <a:endParaRPr dirty="0">
              <a:latin typeface="Gill Sans MT" panose="020B0502020104020203" pitchFamily="34" charset="77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More expressive language features:</a:t>
            </a:r>
            <a:endParaRPr dirty="0">
              <a:latin typeface="Gill Sans MT" panose="020B0502020104020203" pitchFamily="34" charset="77"/>
            </a:endParaRPr>
          </a:p>
          <a:p>
            <a: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1500" lvl="1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if expression</a:t>
            </a:r>
            <a:r>
              <a:rPr lang="en-US" dirty="0"/>
              <a:t> </a:t>
            </a:r>
            <a:r>
              <a:rPr lang="en-US" dirty="0">
                <a:latin typeface="Gill Sans MT" panose="020B0502020104020203" pitchFamily="34" charset="77"/>
              </a:rPr>
              <a:t>rather than 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if int </a:t>
            </a:r>
            <a:endParaRPr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571500" lvl="1" indent="0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increment 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 dirty="0"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to B</a:t>
            </a:r>
            <a:r>
              <a:rPr lang="en-US" dirty="0"/>
              <a:t> 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endParaRPr lang="en-US" dirty="0">
              <a:latin typeface="Gill Sans MT" panose="020B0502020104020203" pitchFamily="34" charset="77"/>
            </a:endParaRP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Local IDE and local compiler</a:t>
            </a:r>
            <a:endParaRPr dirty="0">
              <a:latin typeface="Gill Sans MT" panose="020B0502020104020203" pitchFamily="34" charset="7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8fadff59_3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Future Work (at Bali next year?!) 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193" name="Google Shape;193;g2628fadff59_3_16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684276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Simulate DQE on </a:t>
            </a:r>
            <a:r>
              <a:rPr lang="en-US" dirty="0" err="1">
                <a:latin typeface="Gill Sans MT" panose="020B0502020104020203" pitchFamily="34" charset="77"/>
              </a:rPr>
              <a:t>H</a:t>
            </a:r>
            <a:r>
              <a:rPr lang="en-US" baseline="-25000" dirty="0" err="1">
                <a:latin typeface="Gill Sans MT" panose="020B0502020104020203" pitchFamily="34" charset="77"/>
              </a:rPr>
              <a:t>n</a:t>
            </a:r>
            <a:r>
              <a:rPr lang="en-US" dirty="0">
                <a:latin typeface="Gill Sans MT" panose="020B0502020104020203" pitchFamily="34" charset="77"/>
              </a:rPr>
              <a:t> chain</a:t>
            </a:r>
            <a:endParaRPr dirty="0">
              <a:latin typeface="Gill Sans MT" panose="020B0502020104020203" pitchFamily="34" charset="77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Different instantiations of DQE:</a:t>
            </a:r>
            <a:endParaRPr dirty="0">
              <a:latin typeface="Gill Sans MT" panose="020B0502020104020203" pitchFamily="34" charset="77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Dependence on initial state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Resampling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Parameter scheduling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F282B8D-B09F-4CCF-6DEE-C81EB5BCF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628fadff59_3_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Future Work (at Bali next year?!) 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193" name="Google Shape;193;g2628fadff59_3_16"/>
          <p:cNvSpPr txBox="1">
            <a:spLocks noGrp="1"/>
          </p:cNvSpPr>
          <p:nvPr>
            <p:ph type="body" idx="1"/>
          </p:nvPr>
        </p:nvSpPr>
        <p:spPr>
          <a:xfrm>
            <a:off x="838200" y="1690825"/>
            <a:ext cx="684276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Simulate DQE on </a:t>
            </a:r>
            <a:r>
              <a:rPr lang="en-US" dirty="0" err="1">
                <a:latin typeface="Gill Sans MT" panose="020B0502020104020203" pitchFamily="34" charset="77"/>
              </a:rPr>
              <a:t>H</a:t>
            </a:r>
            <a:r>
              <a:rPr lang="en-US" baseline="-25000" dirty="0" err="1">
                <a:latin typeface="Gill Sans MT" panose="020B0502020104020203" pitchFamily="34" charset="77"/>
              </a:rPr>
              <a:t>n</a:t>
            </a:r>
            <a:r>
              <a:rPr lang="en-US" dirty="0">
                <a:latin typeface="Gill Sans MT" panose="020B0502020104020203" pitchFamily="34" charset="77"/>
              </a:rPr>
              <a:t> chain</a:t>
            </a:r>
            <a:endParaRPr dirty="0">
              <a:latin typeface="Gill Sans MT" panose="020B0502020104020203" pitchFamily="34" charset="77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Different instantiations of DQE:</a:t>
            </a:r>
            <a:endParaRPr dirty="0">
              <a:latin typeface="Gill Sans MT" panose="020B0502020104020203" pitchFamily="34" charset="77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Dependence on initial state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Resampling</a:t>
            </a: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dirty="0">
                <a:latin typeface="Gill Sans MT" panose="020B0502020104020203" pitchFamily="34" charset="77"/>
              </a:rPr>
              <a:t>Parameter scheduling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194" name="Google Shape;194;g2628fadff59_3_16"/>
          <p:cNvSpPr txBox="1">
            <a:spLocks noGrp="1"/>
          </p:cNvSpPr>
          <p:nvPr>
            <p:ph type="title"/>
          </p:nvPr>
        </p:nvSpPr>
        <p:spPr>
          <a:xfrm>
            <a:off x="838200" y="5379175"/>
            <a:ext cx="121920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77"/>
              </a:rPr>
              <a:t>Thank you, Horizon, </a:t>
            </a:r>
            <a:endParaRPr dirty="0">
              <a:solidFill>
                <a:srgbClr val="0070C0"/>
              </a:solidFill>
              <a:latin typeface="Gill Sans MT" panose="020B0502020104020203" pitchFamily="34" charset="77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  <a:latin typeface="Gill Sans MT" panose="020B0502020104020203" pitchFamily="34" charset="77"/>
              </a:rPr>
              <a:t>for the amazing experience!</a:t>
            </a:r>
            <a:endParaRPr dirty="0">
              <a:solidFill>
                <a:srgbClr val="0070C0"/>
              </a:solidFill>
              <a:latin typeface="Gill Sans MT" panose="020B0502020104020203" pitchFamily="34" charset="77"/>
            </a:endParaRPr>
          </a:p>
        </p:txBody>
      </p:sp>
      <p:pic>
        <p:nvPicPr>
          <p:cNvPr id="4" name="Picture 3" descr="A group of people working in a room&#10;&#10;Description automatically generated">
            <a:extLst>
              <a:ext uri="{FF2B5EF4-FFF2-40B4-BE49-F238E27FC236}">
                <a16:creationId xmlns:a16="http://schemas.microsoft.com/office/drawing/2014/main" id="{49A79F75-46C1-B490-31C3-759901C6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1561465"/>
            <a:ext cx="4312920" cy="431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88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628fadff59_3_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Dissipative Quantum Eigensolver?</a:t>
            </a:r>
            <a:endParaRPr/>
          </a:p>
        </p:txBody>
      </p:sp>
      <p:sp>
        <p:nvSpPr>
          <p:cNvPr id="200" name="Google Shape;200;g2628fadff59_3_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1800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Alg to prepare ground states using a “stopped process”. Apply Approximate Ground State Projectors (AGSP) until you get n successes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Quantum While Loop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1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Conditional exit based on mid-circuit measurements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Ground states are incredibly useful 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Most molecules live in ground state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Useful for SDP speedups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Theoretically: encode solutions to computations in ground states</a:t>
            </a:r>
            <a:endParaRPr sz="2300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2300">
                <a:latin typeface="Arial"/>
                <a:ea typeface="Arial"/>
                <a:cs typeface="Arial"/>
                <a:sym typeface="Arial"/>
              </a:rPr>
              <a:t>Dissipative ground state preparation and the Dissipative Quantum Eigensolver - Toby Cubitt - arXiv:2303.11962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28fadff59_3_21"/>
          <p:cNvSpPr txBox="1">
            <a:spLocks noGrp="1"/>
          </p:cNvSpPr>
          <p:nvPr>
            <p:ph type="title"/>
          </p:nvPr>
        </p:nvSpPr>
        <p:spPr>
          <a:xfrm>
            <a:off x="838199" y="365125"/>
            <a:ext cx="10690077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What is the Dissipative Quantum </a:t>
            </a:r>
            <a:r>
              <a:rPr lang="en-US" dirty="0" err="1">
                <a:latin typeface="Gill Sans MT" panose="020B0502020104020203" pitchFamily="34" charset="77"/>
              </a:rPr>
              <a:t>Eigensolver</a:t>
            </a:r>
            <a:r>
              <a:rPr lang="en-US" dirty="0">
                <a:latin typeface="Gill Sans MT" panose="020B0502020104020203" pitchFamily="34" charset="77"/>
              </a:rPr>
              <a:t>?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92" name="Google Shape;92;g2628fadff59_3_21"/>
          <p:cNvSpPr txBox="1">
            <a:spLocks noGrp="1"/>
          </p:cNvSpPr>
          <p:nvPr>
            <p:ph type="body" idx="1"/>
          </p:nvPr>
        </p:nvSpPr>
        <p:spPr>
          <a:xfrm>
            <a:off x="838199" y="1754448"/>
            <a:ext cx="10515600" cy="98627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Gill Sans MT" panose="020B0502020104020203" pitchFamily="34" charset="77"/>
                <a:ea typeface="Arial"/>
                <a:cs typeface="Arial"/>
                <a:sym typeface="Arial"/>
              </a:rPr>
              <a:t>Algorithm to prepare a ground state due to T. Cubitt (arxiv:2303.11962)</a:t>
            </a:r>
            <a:endParaRPr sz="2300" dirty="0">
              <a:latin typeface="Gill Sans MT" panose="020B0502020104020203" pitchFamily="34" charset="77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Arial"/>
                <a:ea typeface="Arial"/>
                <a:cs typeface="Arial"/>
                <a:sym typeface="Arial"/>
              </a:rPr>
              <a:t>	</a:t>
            </a:r>
            <a:endParaRPr sz="2300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FABF9D-F23D-5200-53C8-9E6B12D39D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860" y="3373812"/>
            <a:ext cx="3412546" cy="2333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69EF10-6C06-A9BF-953A-D3CA2765DDB9}"/>
              </a:ext>
            </a:extLst>
          </p:cNvPr>
          <p:cNvSpPr txBox="1"/>
          <p:nvPr/>
        </p:nvSpPr>
        <p:spPr>
          <a:xfrm>
            <a:off x="4909212" y="5706814"/>
            <a:ext cx="29617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>
                <a:cs typeface="Calibri" panose="020F0502020204030204" pitchFamily="34" charset="0"/>
              </a:rPr>
              <a:t>Nature 599, 542 (2021)</a:t>
            </a:r>
            <a:endParaRPr lang="en-US" sz="1100" dirty="0">
              <a:cs typeface="Calibri" panose="020F0502020204030204" pitchFamily="34" charset="0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78BE169-4E41-934A-D253-E8C3E57A4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65" y="3526830"/>
            <a:ext cx="2654010" cy="2211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C63D6E-3F7A-D6C5-75CE-838A44DD0938}"/>
              </a:ext>
            </a:extLst>
          </p:cNvPr>
          <p:cNvSpPr txBox="1"/>
          <p:nvPr/>
        </p:nvSpPr>
        <p:spPr>
          <a:xfrm>
            <a:off x="788050" y="5745516"/>
            <a:ext cx="2829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>
                <a:cs typeface="Calibri" panose="020F0502020204030204" pitchFamily="34" charset="0"/>
              </a:rPr>
              <a:t>Nature. 473 (7345): 55–60</a:t>
            </a:r>
            <a:endParaRPr lang="en-US" sz="1200" dirty="0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61BF6F98-AE4D-0C67-7A84-DBB5140361F5}"/>
              </a:ext>
            </a:extLst>
          </p:cNvPr>
          <p:cNvSpPr/>
          <p:nvPr/>
        </p:nvSpPr>
        <p:spPr>
          <a:xfrm>
            <a:off x="3474745" y="4571112"/>
            <a:ext cx="1223632" cy="1758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83FDE3F-41C9-F067-E6B6-498072A6A8EE}"/>
              </a:ext>
            </a:extLst>
          </p:cNvPr>
          <p:cNvSpPr/>
          <p:nvPr/>
        </p:nvSpPr>
        <p:spPr>
          <a:xfrm>
            <a:off x="8435123" y="4571112"/>
            <a:ext cx="1007980" cy="175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8C7CE3-77EF-5FE9-8166-F563CB4D02D8}"/>
              </a:ext>
            </a:extLst>
          </p:cNvPr>
          <p:cNvSpPr/>
          <p:nvPr/>
        </p:nvSpPr>
        <p:spPr>
          <a:xfrm>
            <a:off x="4936800" y="3373812"/>
            <a:ext cx="3398605" cy="2350500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99;g2628fadff59_3_26">
            <a:extLst>
              <a:ext uri="{FF2B5EF4-FFF2-40B4-BE49-F238E27FC236}">
                <a16:creationId xmlns:a16="http://schemas.microsoft.com/office/drawing/2014/main" id="{CF63209D-5CF7-95F4-278C-7B8C82BED2E4}"/>
              </a:ext>
            </a:extLst>
          </p:cNvPr>
          <p:cNvSpPr txBox="1"/>
          <p:nvPr/>
        </p:nvSpPr>
        <p:spPr>
          <a:xfrm>
            <a:off x="9542820" y="4193075"/>
            <a:ext cx="526630" cy="756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l-GR" sz="3200" dirty="0">
                <a:latin typeface="Courier New"/>
                <a:cs typeface="Courier New"/>
              </a:rPr>
              <a:t>ρ</a:t>
            </a:r>
            <a:endParaRPr sz="2000" dirty="0"/>
          </a:p>
        </p:txBody>
      </p:sp>
      <p:sp>
        <p:nvSpPr>
          <p:cNvPr id="11" name="Google Shape;99;g2628fadff59_3_26">
            <a:extLst>
              <a:ext uri="{FF2B5EF4-FFF2-40B4-BE49-F238E27FC236}">
                <a16:creationId xmlns:a16="http://schemas.microsoft.com/office/drawing/2014/main" id="{C63D27EB-0A87-5115-984E-9A0A4E464B63}"/>
              </a:ext>
            </a:extLst>
          </p:cNvPr>
          <p:cNvSpPr txBox="1"/>
          <p:nvPr/>
        </p:nvSpPr>
        <p:spPr>
          <a:xfrm>
            <a:off x="3829852" y="3902973"/>
            <a:ext cx="526630" cy="756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200" dirty="0">
                <a:latin typeface="Courier New"/>
                <a:cs typeface="Courier New"/>
              </a:rPr>
              <a:t>H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628fadff59_3_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DQE? Scientifically important. </a:t>
            </a:r>
            <a:endParaRPr/>
          </a:p>
        </p:txBody>
      </p:sp>
      <p:sp>
        <p:nvSpPr>
          <p:cNvPr id="206" name="Google Shape;206;g2628fadff59_3_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Ground state preparation is important!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2800"/>
              <a:t>Most molecules live in their ground state, because the spectral gap (E1 - E0) is much larger than thermal energy. Access to the ground state therefore enables computing important properties, including ground state energy</a:t>
            </a:r>
            <a:endParaRPr sz="2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2800"/>
              <a:t>High accuracy is required: Relative energies between two molecular structures are crucial to predicting chemical processes: reaction rates depend exponentially on the energy difference between reactants and transition states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Advantages of the algorithm (versus others)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2800"/>
              <a:t>No guarantees of when exact ground state has been prepared</a:t>
            </a:r>
            <a:endParaRPr sz="2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sz="2800"/>
              <a:t>Noise</a:t>
            </a:r>
            <a:endParaRPr sz="2800"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/>
              <a:t> 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628fadff59_3_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did we do?</a:t>
            </a:r>
            <a:endParaRPr/>
          </a:p>
        </p:txBody>
      </p:sp>
      <p:sp>
        <p:nvSpPr>
          <p:cNvPr id="212" name="Google Shape;212;g2628fadff59_3_87"/>
          <p:cNvSpPr txBox="1"/>
          <p:nvPr/>
        </p:nvSpPr>
        <p:spPr>
          <a:xfrm>
            <a:off x="1570050" y="1880175"/>
            <a:ext cx="68811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Built down to IBM circuit :)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g2628fadff59_3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697125"/>
            <a:ext cx="10254391" cy="25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8fadff59_3_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78084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What is the Dissipative Quantum </a:t>
            </a:r>
            <a:r>
              <a:rPr lang="en-US" dirty="0" err="1">
                <a:latin typeface="Gill Sans MT" panose="020B0502020104020203" pitchFamily="34" charset="77"/>
              </a:rPr>
              <a:t>Eigensolver</a:t>
            </a:r>
            <a:r>
              <a:rPr lang="en-US" dirty="0">
                <a:latin typeface="Gill Sans MT" panose="020B0502020104020203" pitchFamily="34" charset="77"/>
              </a:rPr>
              <a:t>?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98" name="Google Shape;98;g2628fadff59_3_26"/>
          <p:cNvSpPr txBox="1">
            <a:spLocks noGrp="1"/>
          </p:cNvSpPr>
          <p:nvPr>
            <p:ph type="body" idx="1"/>
          </p:nvPr>
        </p:nvSpPr>
        <p:spPr>
          <a:xfrm>
            <a:off x="923656" y="1868996"/>
            <a:ext cx="5528417" cy="29001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 algn="l">
              <a:buNone/>
            </a:pP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n-US" sz="2300" dirty="0">
                <a:latin typeface="Courier New"/>
                <a:cs typeface="Courier New"/>
                <a:sym typeface="Courier New"/>
              </a:rPr>
              <a:t> = </a:t>
            </a: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initial state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until (stop condition): </a:t>
            </a:r>
            <a:endParaRPr sz="2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l-GR" sz="2300" dirty="0">
                <a:latin typeface="Courier New"/>
                <a:cs typeface="Courier New"/>
              </a:rPr>
              <a:t> ρ</a:t>
            </a: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, b = E(</a:t>
            </a: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n-US" sz="2300" dirty="0">
                <a:latin typeface="Courier New"/>
                <a:cs typeface="Courier New"/>
                <a:sym typeface="Courier New"/>
              </a:rPr>
              <a:t>)</a:t>
            </a:r>
            <a:endParaRPr sz="2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	if b:</a:t>
            </a:r>
            <a:endParaRPr sz="2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		Do some qubit resets</a:t>
            </a:r>
            <a:endParaRPr sz="2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Google Shape;99;g2628fadff59_3_26"/>
          <p:cNvSpPr txBox="1"/>
          <p:nvPr/>
        </p:nvSpPr>
        <p:spPr>
          <a:xfrm>
            <a:off x="923656" y="5060787"/>
            <a:ext cx="8221200" cy="6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l-GR" sz="2300" dirty="0">
                <a:latin typeface="Courier New"/>
                <a:cs typeface="Courier New"/>
              </a:rPr>
              <a:t>ρ </a:t>
            </a:r>
            <a:r>
              <a:rPr lang="en-US" sz="2300" dirty="0">
                <a:solidFill>
                  <a:schemeClr val="dk1"/>
                </a:solidFill>
              </a:rPr>
              <a:t>will be close to the true ground state! 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3F0C55-DBA1-50A5-C895-03A3B378AA5A}"/>
              </a:ext>
            </a:extLst>
          </p:cNvPr>
          <p:cNvSpPr/>
          <p:nvPr/>
        </p:nvSpPr>
        <p:spPr>
          <a:xfrm>
            <a:off x="923656" y="1868995"/>
            <a:ext cx="5528417" cy="290019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607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628fadff59_3_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878084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What is the Dissipative Quantum </a:t>
            </a:r>
            <a:r>
              <a:rPr lang="en-US" dirty="0" err="1">
                <a:latin typeface="Gill Sans MT" panose="020B0502020104020203" pitchFamily="34" charset="77"/>
              </a:rPr>
              <a:t>Eigensolver</a:t>
            </a:r>
            <a:r>
              <a:rPr lang="en-US" dirty="0">
                <a:latin typeface="Gill Sans MT" panose="020B0502020104020203" pitchFamily="34" charset="77"/>
              </a:rPr>
              <a:t>?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98" name="Google Shape;98;g2628fadff59_3_26"/>
          <p:cNvSpPr txBox="1">
            <a:spLocks noGrp="1"/>
          </p:cNvSpPr>
          <p:nvPr>
            <p:ph type="body" idx="1"/>
          </p:nvPr>
        </p:nvSpPr>
        <p:spPr>
          <a:xfrm>
            <a:off x="923656" y="1868996"/>
            <a:ext cx="5528417" cy="290019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 algn="l">
              <a:buNone/>
            </a:pP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n-US" sz="2300" dirty="0">
                <a:latin typeface="Courier New"/>
                <a:cs typeface="Courier New"/>
                <a:sym typeface="Courier New"/>
              </a:rPr>
              <a:t> = </a:t>
            </a: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initial state 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until (stop condition): </a:t>
            </a:r>
            <a:endParaRPr sz="2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l-GR" sz="2300" dirty="0">
                <a:latin typeface="Courier New"/>
                <a:cs typeface="Courier New"/>
              </a:rPr>
              <a:t> ρ</a:t>
            </a: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, b = E(</a:t>
            </a: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n-US" sz="2300" dirty="0">
                <a:latin typeface="Courier New"/>
                <a:cs typeface="Courier New"/>
                <a:sym typeface="Courier New"/>
              </a:rPr>
              <a:t>)</a:t>
            </a:r>
            <a:endParaRPr sz="2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	if b:</a:t>
            </a:r>
            <a:endParaRPr sz="2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		Do some qubit resets</a:t>
            </a:r>
            <a:endParaRPr sz="23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n-US" sz="23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3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" name="Google Shape;99;g2628fadff59_3_26"/>
          <p:cNvSpPr txBox="1"/>
          <p:nvPr/>
        </p:nvSpPr>
        <p:spPr>
          <a:xfrm>
            <a:off x="923656" y="5060787"/>
            <a:ext cx="8221200" cy="631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l-GR" sz="2300" dirty="0">
                <a:latin typeface="Courier New"/>
                <a:cs typeface="Courier New"/>
              </a:rPr>
              <a:t>ρ </a:t>
            </a:r>
            <a:r>
              <a:rPr lang="en-US" sz="2300" dirty="0">
                <a:solidFill>
                  <a:schemeClr val="dk1"/>
                </a:solidFill>
              </a:rPr>
              <a:t>will be close to the true ground state! 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3F0C55-DBA1-50A5-C895-03A3B378AA5A}"/>
              </a:ext>
            </a:extLst>
          </p:cNvPr>
          <p:cNvSpPr/>
          <p:nvPr/>
        </p:nvSpPr>
        <p:spPr>
          <a:xfrm>
            <a:off x="923656" y="1868995"/>
            <a:ext cx="5528417" cy="290019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11C75F1-BD69-9DC3-8451-E2257B4CCFBC}"/>
              </a:ext>
            </a:extLst>
          </p:cNvPr>
          <p:cNvSpPr txBox="1"/>
          <p:nvPr/>
        </p:nvSpPr>
        <p:spPr>
          <a:xfrm>
            <a:off x="7112000" y="2839029"/>
            <a:ext cx="3760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MT" panose="020B0502020104020203" pitchFamily="34" charset="77"/>
              </a:rPr>
              <a:t>Approximate GS projection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FFF2ACE-40C8-BC07-179D-1A2544B29150}"/>
              </a:ext>
            </a:extLst>
          </p:cNvPr>
          <p:cNvSpPr/>
          <p:nvPr/>
        </p:nvSpPr>
        <p:spPr>
          <a:xfrm rot="10800000">
            <a:off x="4272515" y="2966719"/>
            <a:ext cx="2544844" cy="273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848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28fadff59_3_10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Why DQE? </a:t>
            </a:r>
          </a:p>
        </p:txBody>
      </p:sp>
      <p:sp>
        <p:nvSpPr>
          <p:cNvPr id="105" name="Google Shape;105;g2628fadff59_3_100"/>
          <p:cNvSpPr txBox="1">
            <a:spLocks noGrp="1"/>
          </p:cNvSpPr>
          <p:nvPr>
            <p:ph type="body" idx="1"/>
          </p:nvPr>
        </p:nvSpPr>
        <p:spPr>
          <a:xfrm>
            <a:off x="522005" y="2038721"/>
            <a:ext cx="6183595" cy="278055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lvl="0" indent="0" algn="l" rtl="0"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3000" b="1" dirty="0">
                <a:latin typeface="Gill Sans MT" panose="020B0502020104020203" pitchFamily="34" charset="77"/>
              </a:rPr>
              <a:t>Scientifically important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2600" dirty="0">
                <a:latin typeface="Gill Sans MT" panose="020B0502020104020203" pitchFamily="34" charset="77"/>
              </a:rPr>
              <a:t>Ground state preparation central in quantum chemistry and materials!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2600" dirty="0">
                <a:latin typeface="Gill Sans MT" panose="020B0502020104020203" pitchFamily="34" charset="77"/>
              </a:rPr>
              <a:t>Enables computing important properties</a:t>
            </a: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-US" sz="2600" dirty="0">
                <a:latin typeface="Gill Sans MT" panose="020B0502020104020203" pitchFamily="34" charset="77"/>
              </a:rPr>
              <a:t>Example: energy </a:t>
            </a:r>
            <a:r>
              <a:rPr lang="en-US" sz="2600" dirty="0">
                <a:latin typeface="Gill Sans MT" panose="020B0502020104020203" pitchFamily="34" charset="77"/>
                <a:sym typeface="Wingdings" pitchFamily="2" charset="2"/>
              </a:rPr>
              <a:t> reaction rates</a:t>
            </a:r>
            <a:endParaRPr sz="2600" dirty="0">
              <a:latin typeface="Gill Sans MT" panose="020B0502020104020203" pitchFamily="34" charset="77"/>
            </a:endParaRPr>
          </a:p>
        </p:txBody>
      </p:sp>
      <p:sp>
        <p:nvSpPr>
          <p:cNvPr id="2" name="Google Shape;105;g2628fadff59_3_100">
            <a:extLst>
              <a:ext uri="{FF2B5EF4-FFF2-40B4-BE49-F238E27FC236}">
                <a16:creationId xmlns:a16="http://schemas.microsoft.com/office/drawing/2014/main" id="{47E5AD92-7564-D04E-5977-50297C5F047C}"/>
              </a:ext>
            </a:extLst>
          </p:cNvPr>
          <p:cNvSpPr txBox="1">
            <a:spLocks/>
          </p:cNvSpPr>
          <p:nvPr/>
        </p:nvSpPr>
        <p:spPr>
          <a:xfrm>
            <a:off x="7325218" y="2038721"/>
            <a:ext cx="4028582" cy="278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n-US" sz="3000" b="1" dirty="0">
                <a:latin typeface="Gill Sans MT" panose="020B0502020104020203" pitchFamily="34" charset="77"/>
              </a:rPr>
              <a:t>Advantages of DQE</a:t>
            </a:r>
          </a:p>
          <a:p>
            <a:pPr>
              <a:buFont typeface="Arial"/>
              <a:buChar char="-"/>
            </a:pPr>
            <a:r>
              <a:rPr lang="en-US" sz="2600" dirty="0">
                <a:latin typeface="Gill Sans MT" panose="020B0502020104020203" pitchFamily="34" charset="77"/>
              </a:rPr>
              <a:t>Provable guarantees</a:t>
            </a:r>
          </a:p>
          <a:p>
            <a:pPr>
              <a:buFont typeface="Arial"/>
              <a:buChar char="-"/>
            </a:pPr>
            <a:r>
              <a:rPr lang="en-US" sz="2600" dirty="0">
                <a:latin typeface="Gill Sans MT" panose="020B0502020104020203" pitchFamily="34" charset="77"/>
              </a:rPr>
              <a:t>Noise resilient</a:t>
            </a:r>
          </a:p>
          <a:p>
            <a:pPr>
              <a:buFont typeface="Arial"/>
              <a:buChar char="-"/>
            </a:pPr>
            <a:r>
              <a:rPr lang="en-US" sz="2600" dirty="0">
                <a:latin typeface="Gill Sans MT" panose="020B0502020104020203" pitchFamily="34" charset="77"/>
              </a:rPr>
              <a:t>Conceptually simple</a:t>
            </a:r>
          </a:p>
          <a:p>
            <a:pPr>
              <a:buFont typeface="Arial"/>
              <a:buChar char="-"/>
            </a:pPr>
            <a:endParaRPr lang="en-US" sz="2600" dirty="0">
              <a:latin typeface="Gill Sans MT" panose="020B0502020104020203" pitchFamily="34" charset="77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39487D-F07A-31B4-7B87-8AF50E075BB6}"/>
              </a:ext>
            </a:extLst>
          </p:cNvPr>
          <p:cNvSpPr/>
          <p:nvPr/>
        </p:nvSpPr>
        <p:spPr>
          <a:xfrm>
            <a:off x="522005" y="2038721"/>
            <a:ext cx="6183595" cy="290019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CD6602-332F-F595-1FA4-AC64A48B191F}"/>
              </a:ext>
            </a:extLst>
          </p:cNvPr>
          <p:cNvSpPr/>
          <p:nvPr/>
        </p:nvSpPr>
        <p:spPr>
          <a:xfrm>
            <a:off x="7325076" y="2038721"/>
            <a:ext cx="3846795" cy="290019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128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28fadff59_3_11"/>
          <p:cNvSpPr txBox="1">
            <a:spLocks noGrp="1"/>
          </p:cNvSpPr>
          <p:nvPr>
            <p:ph type="title"/>
          </p:nvPr>
        </p:nvSpPr>
        <p:spPr>
          <a:xfrm>
            <a:off x="750975" y="2313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DQE?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/>
              <a:t>A good fit for Triple Alpha!</a:t>
            </a:r>
            <a:endParaRPr b="1"/>
          </a:p>
        </p:txBody>
      </p:sp>
      <p:sp>
        <p:nvSpPr>
          <p:cNvPr id="111" name="Google Shape;111;g2628fadff59_3_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28fadff59_3_1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Why DQE? A good fit for Triple Alpha!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2" name="Google Shape;98;g2628fadff59_3_26">
            <a:extLst>
              <a:ext uri="{FF2B5EF4-FFF2-40B4-BE49-F238E27FC236}">
                <a16:creationId xmlns:a16="http://schemas.microsoft.com/office/drawing/2014/main" id="{5880383F-8435-4846-9671-7E45DE97E889}"/>
              </a:ext>
            </a:extLst>
          </p:cNvPr>
          <p:cNvSpPr txBox="1">
            <a:spLocks/>
          </p:cNvSpPr>
          <p:nvPr/>
        </p:nvSpPr>
        <p:spPr>
          <a:xfrm>
            <a:off x="1145850" y="2296285"/>
            <a:ext cx="5528417" cy="29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l-GR" sz="2300" dirty="0">
                <a:latin typeface="Courier New"/>
                <a:cs typeface="Courier New"/>
                <a:sym typeface="Courier New"/>
              </a:rPr>
              <a:t> = </a:t>
            </a: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initial state </a:t>
            </a:r>
          </a:p>
          <a:p>
            <a:pPr marL="0" indent="0">
              <a:buFont typeface="Arial"/>
              <a:buNone/>
            </a:pP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until (stop condition): </a:t>
            </a:r>
          </a:p>
          <a:p>
            <a:pPr marL="0" indent="0">
              <a:buFont typeface="Arial"/>
              <a:buNone/>
            </a:pP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l-GR" sz="23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b = E(</a:t>
            </a: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l-GR" sz="23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indent="0">
              <a:buFont typeface="Arial"/>
              <a:buNone/>
            </a:pPr>
            <a:r>
              <a:rPr lang="el-GR" sz="23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if b:</a:t>
            </a:r>
          </a:p>
          <a:p>
            <a:pPr marL="0" indent="0">
              <a:buFont typeface="Arial"/>
              <a:buNone/>
            </a:pP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		Do some qubit resets</a:t>
            </a:r>
          </a:p>
          <a:p>
            <a:pPr marL="0" indent="0">
              <a:buFont typeface="Arial"/>
              <a:buNone/>
            </a:pP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l-GR" sz="23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8C7A4C-0140-97BD-3208-4069C4BBAF16}"/>
              </a:ext>
            </a:extLst>
          </p:cNvPr>
          <p:cNvSpPr/>
          <p:nvPr/>
        </p:nvSpPr>
        <p:spPr>
          <a:xfrm>
            <a:off x="1051846" y="2296285"/>
            <a:ext cx="5528417" cy="290019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lage of images of human brain and brain&#10;&#10;Description automatically generated">
            <a:extLst>
              <a:ext uri="{FF2B5EF4-FFF2-40B4-BE49-F238E27FC236}">
                <a16:creationId xmlns:a16="http://schemas.microsoft.com/office/drawing/2014/main" id="{ED8133EC-2BD5-E6D4-1C37-6B8788FC8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75345"/>
          <a:stretch/>
        </p:blipFill>
        <p:spPr>
          <a:xfrm>
            <a:off x="7183120" y="2296285"/>
            <a:ext cx="2425922" cy="16908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8fadff59_3_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Why DQE? A good fit for Triple Alpha!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123" name="Google Shape;123;g2628fadff59_3_45"/>
          <p:cNvSpPr txBox="1">
            <a:spLocks noGrp="1"/>
          </p:cNvSpPr>
          <p:nvPr>
            <p:ph type="body" idx="1"/>
          </p:nvPr>
        </p:nvSpPr>
        <p:spPr>
          <a:xfrm>
            <a:off x="650193" y="1509430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g2628fadff59_3_45"/>
          <p:cNvSpPr txBox="1"/>
          <p:nvPr/>
        </p:nvSpPr>
        <p:spPr>
          <a:xfrm>
            <a:off x="6793800" y="1690825"/>
            <a:ext cx="49815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Gill Sans MT" panose="020B0502020104020203" pitchFamily="34" charset="77"/>
                <a:ea typeface="Calibri"/>
                <a:cs typeface="Calibri"/>
                <a:sym typeface="Calibri"/>
              </a:rPr>
              <a:t>Looping uses the Turing-completeness of Helium</a:t>
            </a:r>
            <a:endParaRPr sz="2400" dirty="0">
              <a:solidFill>
                <a:schemeClr val="dk1"/>
              </a:solidFill>
              <a:latin typeface="Gill Sans MT" panose="020B050202010402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8;g2628fadff59_3_26">
            <a:extLst>
              <a:ext uri="{FF2B5EF4-FFF2-40B4-BE49-F238E27FC236}">
                <a16:creationId xmlns:a16="http://schemas.microsoft.com/office/drawing/2014/main" id="{D30159E3-577C-6C53-89BD-354C650C90EF}"/>
              </a:ext>
            </a:extLst>
          </p:cNvPr>
          <p:cNvSpPr txBox="1">
            <a:spLocks/>
          </p:cNvSpPr>
          <p:nvPr/>
        </p:nvSpPr>
        <p:spPr>
          <a:xfrm>
            <a:off x="921778" y="1872219"/>
            <a:ext cx="5528417" cy="29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l-GR" sz="2300" dirty="0">
                <a:latin typeface="Courier New"/>
                <a:cs typeface="Courier New"/>
                <a:sym typeface="Courier New"/>
              </a:rPr>
              <a:t> = </a:t>
            </a: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initial state </a:t>
            </a:r>
          </a:p>
          <a:p>
            <a:pPr marL="0" indent="0">
              <a:buFont typeface="Arial"/>
              <a:buNone/>
            </a:pPr>
            <a:r>
              <a:rPr lang="en-GB" sz="2300" b="1" dirty="0">
                <a:latin typeface="Courier New"/>
                <a:ea typeface="Courier New"/>
                <a:cs typeface="Courier New"/>
                <a:sym typeface="Courier New"/>
              </a:rPr>
              <a:t>until (stop condition): </a:t>
            </a:r>
          </a:p>
          <a:p>
            <a:pPr marL="0" indent="0">
              <a:buFont typeface="Arial"/>
              <a:buNone/>
            </a:pP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l-GR" sz="23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b = E(</a:t>
            </a: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l-GR" sz="23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indent="0">
              <a:buFont typeface="Arial"/>
              <a:buNone/>
            </a:pPr>
            <a:r>
              <a:rPr lang="el-GR" sz="23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if b:</a:t>
            </a:r>
          </a:p>
          <a:p>
            <a:pPr marL="0" indent="0">
              <a:buFont typeface="Arial"/>
              <a:buNone/>
            </a:pP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		Do some qubit resets</a:t>
            </a:r>
          </a:p>
          <a:p>
            <a:pPr marL="0" indent="0">
              <a:buFont typeface="Arial"/>
              <a:buNone/>
            </a:pP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l-GR" sz="23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C02850-1143-4CAC-69DC-D0EE516CA8DA}"/>
              </a:ext>
            </a:extLst>
          </p:cNvPr>
          <p:cNvSpPr/>
          <p:nvPr/>
        </p:nvSpPr>
        <p:spPr>
          <a:xfrm>
            <a:off x="840180" y="1872219"/>
            <a:ext cx="5528417" cy="290019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B5613EB4-6BE9-AA7B-0A6F-B34A55D08612}"/>
              </a:ext>
            </a:extLst>
          </p:cNvPr>
          <p:cNvSpPr/>
          <p:nvPr/>
        </p:nvSpPr>
        <p:spPr>
          <a:xfrm rot="10144584">
            <a:off x="5178230" y="2234414"/>
            <a:ext cx="1404164" cy="98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ollage of images of human brain and brain&#10;&#10;Description automatically generated">
            <a:extLst>
              <a:ext uri="{FF2B5EF4-FFF2-40B4-BE49-F238E27FC236}">
                <a16:creationId xmlns:a16="http://schemas.microsoft.com/office/drawing/2014/main" id="{DB512197-EB0C-181E-722C-F3B8FBB1E2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655" b="50000"/>
          <a:stretch/>
        </p:blipFill>
        <p:spPr>
          <a:xfrm>
            <a:off x="8456837" y="2423468"/>
            <a:ext cx="1655425" cy="11861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28fadff59_3_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Gill Sans MT" panose="020B0502020104020203" pitchFamily="34" charset="77"/>
              </a:rPr>
              <a:t>Why DQE? A good fit for Triple Alpha!</a:t>
            </a:r>
            <a:endParaRPr dirty="0">
              <a:latin typeface="Gill Sans MT" panose="020B0502020104020203" pitchFamily="34" charset="77"/>
            </a:endParaRPr>
          </a:p>
        </p:txBody>
      </p:sp>
      <p:sp>
        <p:nvSpPr>
          <p:cNvPr id="131" name="Google Shape;131;g2628fadff59_3_5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g2628fadff59_3_52"/>
          <p:cNvSpPr txBox="1"/>
          <p:nvPr/>
        </p:nvSpPr>
        <p:spPr>
          <a:xfrm>
            <a:off x="5277000" y="2403500"/>
            <a:ext cx="12891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0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98;g2628fadff59_3_26">
            <a:extLst>
              <a:ext uri="{FF2B5EF4-FFF2-40B4-BE49-F238E27FC236}">
                <a16:creationId xmlns:a16="http://schemas.microsoft.com/office/drawing/2014/main" id="{0C3182CD-1864-E4E3-C841-AC3189E36255}"/>
              </a:ext>
            </a:extLst>
          </p:cNvPr>
          <p:cNvSpPr txBox="1">
            <a:spLocks/>
          </p:cNvSpPr>
          <p:nvPr/>
        </p:nvSpPr>
        <p:spPr>
          <a:xfrm>
            <a:off x="976883" y="1932250"/>
            <a:ext cx="5528417" cy="2900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14300" indent="0">
              <a:buFont typeface="Arial"/>
              <a:buNone/>
            </a:pP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l-GR" sz="2300" dirty="0">
                <a:latin typeface="Courier New"/>
                <a:cs typeface="Courier New"/>
                <a:sym typeface="Courier New"/>
              </a:rPr>
              <a:t> = </a:t>
            </a: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initial state </a:t>
            </a:r>
          </a:p>
          <a:p>
            <a:pPr marL="0" indent="0">
              <a:buFont typeface="Arial"/>
              <a:buNone/>
            </a:pP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until (stop condition): </a:t>
            </a:r>
          </a:p>
          <a:p>
            <a:pPr marL="0" indent="0">
              <a:buFont typeface="Arial"/>
              <a:buNone/>
            </a:pP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l-GR" sz="2300" b="1" dirty="0">
                <a:latin typeface="Courier New"/>
                <a:cs typeface="Courier New"/>
              </a:rPr>
              <a:t>ρ</a:t>
            </a:r>
            <a:r>
              <a:rPr lang="el-GR" sz="2300" b="1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2300" b="1" dirty="0">
                <a:latin typeface="Courier New"/>
                <a:ea typeface="Courier New"/>
                <a:cs typeface="Courier New"/>
                <a:sym typeface="Courier New"/>
              </a:rPr>
              <a:t>b = E(</a:t>
            </a:r>
            <a:r>
              <a:rPr lang="el-GR" sz="2300" b="1" dirty="0">
                <a:latin typeface="Courier New"/>
                <a:cs typeface="Courier New"/>
              </a:rPr>
              <a:t>ρ</a:t>
            </a:r>
            <a:r>
              <a:rPr lang="el-GR" sz="2300" b="1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marL="0" indent="0">
              <a:buFont typeface="Arial"/>
              <a:buNone/>
            </a:pPr>
            <a:r>
              <a:rPr lang="el-GR" sz="2300" b="1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GB" sz="2300" b="1" dirty="0">
                <a:latin typeface="Courier New"/>
                <a:ea typeface="Courier New"/>
                <a:cs typeface="Courier New"/>
                <a:sym typeface="Courier New"/>
              </a:rPr>
              <a:t>if b:</a:t>
            </a:r>
          </a:p>
          <a:p>
            <a:pPr marL="0" indent="0">
              <a:buFont typeface="Arial"/>
              <a:buNone/>
            </a:pP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		Do some qubit resets</a:t>
            </a:r>
          </a:p>
          <a:p>
            <a:pPr marL="0" indent="0">
              <a:buFont typeface="Arial"/>
              <a:buNone/>
            </a:pPr>
            <a:r>
              <a:rPr lang="en-GB" sz="2300" dirty="0">
                <a:latin typeface="Courier New"/>
                <a:ea typeface="Courier New"/>
                <a:cs typeface="Courier New"/>
                <a:sym typeface="Courier New"/>
              </a:rPr>
              <a:t>return </a:t>
            </a:r>
            <a:r>
              <a:rPr lang="el-GR" sz="2300" dirty="0">
                <a:latin typeface="Courier New"/>
                <a:cs typeface="Courier New"/>
              </a:rPr>
              <a:t>ρ</a:t>
            </a:r>
            <a:r>
              <a:rPr lang="el-GR" sz="23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021C58-24F3-05A2-4DFC-252C3EDC020A}"/>
              </a:ext>
            </a:extLst>
          </p:cNvPr>
          <p:cNvSpPr/>
          <p:nvPr/>
        </p:nvSpPr>
        <p:spPr>
          <a:xfrm>
            <a:off x="882879" y="1932250"/>
            <a:ext cx="5528417" cy="2900199"/>
          </a:xfrm>
          <a:prstGeom prst="rect">
            <a:avLst/>
          </a:prstGeom>
          <a:noFill/>
          <a:ln w="317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60D11D7-7133-3F5E-2168-439A2021BCC6}"/>
              </a:ext>
            </a:extLst>
          </p:cNvPr>
          <p:cNvSpPr/>
          <p:nvPr/>
        </p:nvSpPr>
        <p:spPr>
          <a:xfrm rot="12338681">
            <a:off x="5829181" y="3732342"/>
            <a:ext cx="1181834" cy="97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D740DEF-07FB-21FF-1E7D-0AEC7F81878F}"/>
              </a:ext>
            </a:extLst>
          </p:cNvPr>
          <p:cNvSpPr/>
          <p:nvPr/>
        </p:nvSpPr>
        <p:spPr>
          <a:xfrm rot="10144584">
            <a:off x="5326037" y="2354080"/>
            <a:ext cx="1404164" cy="988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ollage of images of human brain and brain&#10;&#10;Description automatically generated">
            <a:extLst>
              <a:ext uri="{FF2B5EF4-FFF2-40B4-BE49-F238E27FC236}">
                <a16:creationId xmlns:a16="http://schemas.microsoft.com/office/drawing/2014/main" id="{70AFBE75-FB9C-27CA-E925-E976913EBB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51259" b="26888"/>
          <a:stretch/>
        </p:blipFill>
        <p:spPr>
          <a:xfrm>
            <a:off x="9407441" y="4289973"/>
            <a:ext cx="2425922" cy="1498658"/>
          </a:xfrm>
          <a:prstGeom prst="rect">
            <a:avLst/>
          </a:prstGeom>
        </p:spPr>
      </p:pic>
      <p:pic>
        <p:nvPicPr>
          <p:cNvPr id="8" name="Picture 7" descr="A collage of images of human brain and brain&#10;&#10;Description automatically generated">
            <a:extLst>
              <a:ext uri="{FF2B5EF4-FFF2-40B4-BE49-F238E27FC236}">
                <a16:creationId xmlns:a16="http://schemas.microsoft.com/office/drawing/2014/main" id="{31F44778-A021-7DAC-A86A-EC21BB20EB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t="24655" b="50000"/>
          <a:stretch/>
        </p:blipFill>
        <p:spPr>
          <a:xfrm>
            <a:off x="8689382" y="2260233"/>
            <a:ext cx="1655425" cy="1186114"/>
          </a:xfrm>
          <a:prstGeom prst="rect">
            <a:avLst/>
          </a:prstGeom>
        </p:spPr>
      </p:pic>
      <p:sp>
        <p:nvSpPr>
          <p:cNvPr id="11" name="Google Shape;132;g2628fadff59_3_52">
            <a:extLst>
              <a:ext uri="{FF2B5EF4-FFF2-40B4-BE49-F238E27FC236}">
                <a16:creationId xmlns:a16="http://schemas.microsoft.com/office/drawing/2014/main" id="{59C882EE-C221-639E-26CD-B3A390892102}"/>
              </a:ext>
            </a:extLst>
          </p:cNvPr>
          <p:cNvSpPr txBox="1"/>
          <p:nvPr/>
        </p:nvSpPr>
        <p:spPr>
          <a:xfrm>
            <a:off x="6984863" y="1527590"/>
            <a:ext cx="49815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Gill Sans MT" panose="020B0502020104020203" pitchFamily="34" charset="77"/>
                <a:ea typeface="Calibri"/>
                <a:cs typeface="Calibri"/>
                <a:sym typeface="Calibri"/>
              </a:rPr>
              <a:t>Looping uses the Turing-completeness of Helium</a:t>
            </a:r>
            <a:endParaRPr sz="2400" dirty="0">
              <a:solidFill>
                <a:schemeClr val="dk1"/>
              </a:solidFill>
              <a:latin typeface="Gill Sans MT" panose="020B0502020104020203" pitchFamily="34" charset="77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33;g2628fadff59_3_52">
            <a:extLst>
              <a:ext uri="{FF2B5EF4-FFF2-40B4-BE49-F238E27FC236}">
                <a16:creationId xmlns:a16="http://schemas.microsoft.com/office/drawing/2014/main" id="{776BBDB1-40A2-61F3-5543-C6E03B5598D5}"/>
              </a:ext>
            </a:extLst>
          </p:cNvPr>
          <p:cNvSpPr txBox="1"/>
          <p:nvPr/>
        </p:nvSpPr>
        <p:spPr>
          <a:xfrm>
            <a:off x="7000513" y="4001225"/>
            <a:ext cx="2516582" cy="103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Gill Sans MT" panose="020B0502020104020203" pitchFamily="34" charset="77"/>
                <a:ea typeface="Calibri"/>
                <a:cs typeface="Calibri"/>
                <a:sym typeface="Calibri"/>
              </a:rPr>
              <a:t>Intermediate measurements! Complicated control of the quantum device made easy.</a:t>
            </a:r>
            <a:endParaRPr sz="2400" dirty="0">
              <a:solidFill>
                <a:schemeClr val="dk1"/>
              </a:solidFill>
              <a:latin typeface="Gill Sans MT" panose="020B0502020104020203" pitchFamily="34" charset="77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835</Words>
  <Application>Microsoft Macintosh PowerPoint</Application>
  <PresentationFormat>Widescreen</PresentationFormat>
  <Paragraphs>139</Paragraphs>
  <Slides>21</Slides>
  <Notes>21</Notes>
  <HiddenSlides>4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Courier New</vt:lpstr>
      <vt:lpstr>Gill Sans MT</vt:lpstr>
      <vt:lpstr>Office Theme</vt:lpstr>
      <vt:lpstr>Dissipation Nation</vt:lpstr>
      <vt:lpstr>What is the Dissipative Quantum Eigensolver?</vt:lpstr>
      <vt:lpstr>What is the Dissipative Quantum Eigensolver?</vt:lpstr>
      <vt:lpstr>What is the Dissipative Quantum Eigensolver?</vt:lpstr>
      <vt:lpstr>Why DQE? </vt:lpstr>
      <vt:lpstr>Why DQE?  A good fit for Triple Alpha!</vt:lpstr>
      <vt:lpstr>Why DQE? A good fit for Triple Alpha!</vt:lpstr>
      <vt:lpstr>Why DQE? A good fit for Triple Alpha!</vt:lpstr>
      <vt:lpstr>Why DQE? A good fit for Triple Alpha!</vt:lpstr>
      <vt:lpstr>Why DQE? A good fit for Triple Alpha!</vt:lpstr>
      <vt:lpstr>What did we do?</vt:lpstr>
      <vt:lpstr>What did we do?</vt:lpstr>
      <vt:lpstr>What did we do?</vt:lpstr>
      <vt:lpstr>What did we do?</vt:lpstr>
      <vt:lpstr>What did we do?</vt:lpstr>
      <vt:lpstr>Improvements to Triple Alpha </vt:lpstr>
      <vt:lpstr>Future Work (at Bali next year?!) </vt:lpstr>
      <vt:lpstr>Future Work (at Bali next year?!) </vt:lpstr>
      <vt:lpstr>What is the Dissipative Quantum Eigensolver?</vt:lpstr>
      <vt:lpstr>Why DQE? Scientifically important. </vt:lpstr>
      <vt:lpstr>What did we do?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Dissipation Nation</dc:title>
  <dc:creator>Matthew Hagan</dc:creator>
  <cp:lastModifiedBy>Daniel Marti Dafcik</cp:lastModifiedBy>
  <cp:revision>57</cp:revision>
  <dcterms:created xsi:type="dcterms:W3CDTF">2023-11-30T03:10:37Z</dcterms:created>
  <dcterms:modified xsi:type="dcterms:W3CDTF">2023-11-30T10:51:52Z</dcterms:modified>
</cp:coreProperties>
</file>